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embeddedFontLst>
    <p:embeddedFont>
      <p:font typeface="Nunito SemiBold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Maven Pro SemiBold"/>
      <p:regular r:id="rId50"/>
      <p:bold r:id="rId51"/>
    </p:embeddedFont>
    <p:embeddedFont>
      <p:font typeface="Nunito"/>
      <p:regular r:id="rId52"/>
      <p:bold r:id="rId53"/>
      <p:italic r:id="rId54"/>
      <p:boldItalic r:id="rId55"/>
    </p:embeddedFont>
    <p:embeddedFont>
      <p:font typeface="Maven Pro Medium"/>
      <p:regular r:id="rId56"/>
      <p:bold r:id="rId57"/>
    </p:embeddedFont>
    <p:embeddedFont>
      <p:font typeface="Nunito Medium"/>
      <p:regular r:id="rId58"/>
      <p:bold r:id="rId59"/>
      <p:italic r:id="rId60"/>
      <p:boldItalic r:id="rId61"/>
    </p:embeddedFont>
    <p:embeddedFont>
      <p:font typeface="Merriweather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NunitoSemiBold-regular.fntdata"/><Relationship Id="rId41" Type="http://schemas.openxmlformats.org/officeDocument/2006/relationships/slide" Target="slides/slide36.xml"/><Relationship Id="rId44" Type="http://schemas.openxmlformats.org/officeDocument/2006/relationships/font" Target="fonts/NunitoSemiBold-italic.fntdata"/><Relationship Id="rId43" Type="http://schemas.openxmlformats.org/officeDocument/2006/relationships/font" Target="fonts/NunitoSemiBold-bold.fntdata"/><Relationship Id="rId46" Type="http://schemas.openxmlformats.org/officeDocument/2006/relationships/font" Target="fonts/Roboto-regular.fntdata"/><Relationship Id="rId45" Type="http://schemas.openxmlformats.org/officeDocument/2006/relationships/font" Target="fonts/Nunito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erriweather-regular.fntdata"/><Relationship Id="rId61" Type="http://schemas.openxmlformats.org/officeDocument/2006/relationships/font" Target="fonts/NunitoMedium-boldItalic.fntdata"/><Relationship Id="rId20" Type="http://schemas.openxmlformats.org/officeDocument/2006/relationships/slide" Target="slides/slide15.xml"/><Relationship Id="rId64" Type="http://schemas.openxmlformats.org/officeDocument/2006/relationships/font" Target="fonts/Merriweather-italic.fntdata"/><Relationship Id="rId63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Merriweath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unitoMedium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avenProSemiBold-bold.fntdata"/><Relationship Id="rId50" Type="http://schemas.openxmlformats.org/officeDocument/2006/relationships/font" Target="fonts/MavenProSemiBold-regular.fntdata"/><Relationship Id="rId53" Type="http://schemas.openxmlformats.org/officeDocument/2006/relationships/font" Target="fonts/Nunito-bold.fntdata"/><Relationship Id="rId52" Type="http://schemas.openxmlformats.org/officeDocument/2006/relationships/font" Target="fonts/Nunito-regular.fntdata"/><Relationship Id="rId11" Type="http://schemas.openxmlformats.org/officeDocument/2006/relationships/slide" Target="slides/slide6.xml"/><Relationship Id="rId55" Type="http://schemas.openxmlformats.org/officeDocument/2006/relationships/font" Target="fonts/Nunito-boldItalic.fntdata"/><Relationship Id="rId10" Type="http://schemas.openxmlformats.org/officeDocument/2006/relationships/slide" Target="slides/slide5.xml"/><Relationship Id="rId54" Type="http://schemas.openxmlformats.org/officeDocument/2006/relationships/font" Target="fonts/Nunito-italic.fntdata"/><Relationship Id="rId13" Type="http://schemas.openxmlformats.org/officeDocument/2006/relationships/slide" Target="slides/slide8.xml"/><Relationship Id="rId57" Type="http://schemas.openxmlformats.org/officeDocument/2006/relationships/font" Target="fonts/MavenProMedium-bold.fntdata"/><Relationship Id="rId12" Type="http://schemas.openxmlformats.org/officeDocument/2006/relationships/slide" Target="slides/slide7.xml"/><Relationship Id="rId56" Type="http://schemas.openxmlformats.org/officeDocument/2006/relationships/font" Target="fonts/MavenProMedium-regular.fntdata"/><Relationship Id="rId15" Type="http://schemas.openxmlformats.org/officeDocument/2006/relationships/slide" Target="slides/slide10.xml"/><Relationship Id="rId59" Type="http://schemas.openxmlformats.org/officeDocument/2006/relationships/font" Target="fonts/NunitoMedium-bold.fntdata"/><Relationship Id="rId14" Type="http://schemas.openxmlformats.org/officeDocument/2006/relationships/slide" Target="slides/slide9.xml"/><Relationship Id="rId58" Type="http://schemas.openxmlformats.org/officeDocument/2006/relationships/font" Target="fonts/Nunito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0096f981e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0096f981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0096f981e_0_1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0096f981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0096f981e_0_1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0096f981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0096f981e_0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0096f981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0096f981e_0_1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0096f981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0096f981e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0096f981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0096f981e_0_1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0096f981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0096f981e_0_1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0096f981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0096f981e_0_1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0096f981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0096f981e_0_2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0096f981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0096f981e_0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0096f981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0096f981e_0_2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0096f981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0096f981e_0_2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0096f981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0096f981e_0_2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0096f981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0096f981e_0_2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0096f981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0096f981e_0_2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0096f981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0096f981e_0_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0096f981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0096f981e_0_2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0096f981e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0096f981e_0_2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0096f981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0096f981e_0_2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0096f981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0096f981e_0_2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0096f981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0096f981e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0096f981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0096f981e_0_3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0096f981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0096f981e_0_3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0096f981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0096f981e_0_3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0096f981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0096f981e_0_3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0096f981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0096f981e_0_3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0096f981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0096f981e_0_3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d0096f981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0096f981e_0_3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0096f981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0096f981e_0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0096f981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0096f981e_0_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0096f981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0096f981e_0_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0096f981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0096f981e_0_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0096f981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0096f981e_0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0096f981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0096f981e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0096f981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1108233"/>
            <a:ext cx="5334900" cy="16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828567"/>
            <a:ext cx="53349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4132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58833"/>
            <a:ext cx="4313625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667900"/>
            <a:ext cx="3127500" cy="24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3187533"/>
            <a:ext cx="31275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1064800"/>
            <a:ext cx="6247800" cy="47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667900"/>
            <a:ext cx="37044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3502300"/>
            <a:ext cx="37044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667900"/>
            <a:ext cx="3954000" cy="5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9144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i.org/10.1007/s12541-014-0576-6" TargetMode="External"/><Relationship Id="rId4" Type="http://schemas.openxmlformats.org/officeDocument/2006/relationships/hyperlink" Target="https://math.stackexchange.com/q/39111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719633"/>
            <a:ext cx="85206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/>
              <a:t>Real-time Imaging of Soft Tissues during</a:t>
            </a:r>
            <a:endParaRPr b="1" sz="30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/>
              <a:t>Surgery, with focus on Lumpectomy</a:t>
            </a:r>
            <a:endParaRPr b="1" sz="30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4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211025"/>
            <a:ext cx="5059800" cy="1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80">
                <a:solidFill>
                  <a:srgbClr val="434343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Kathir Ilakkiyan S M</a:t>
            </a:r>
            <a:endParaRPr sz="2180">
              <a:solidFill>
                <a:srgbClr val="434343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80">
                <a:solidFill>
                  <a:srgbClr val="434343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Vishal Kumar</a:t>
            </a:r>
            <a:endParaRPr sz="2180">
              <a:solidFill>
                <a:srgbClr val="434343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80">
              <a:solidFill>
                <a:srgbClr val="434343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80">
                <a:solidFill>
                  <a:srgbClr val="434343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BTP Supervisor: Dr. Kanagaraj S</a:t>
            </a:r>
            <a:endParaRPr sz="2180">
              <a:solidFill>
                <a:srgbClr val="434343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80">
              <a:solidFill>
                <a:srgbClr val="434343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610200" y="4819692"/>
            <a:ext cx="8222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Department of Mechanical Engineering</a:t>
            </a:r>
            <a:endParaRPr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Indian Institute of Technology Guwahati</a:t>
            </a:r>
            <a:endParaRPr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552375" y="5496800"/>
            <a:ext cx="8222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ME 499 BTP Phase IV Presentation​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27th April 2024, IIT Guwahati, Guwahati, India​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ICANN2019"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350" y="3318471"/>
            <a:ext cx="1454125" cy="14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4294967295" type="body"/>
          </p:nvPr>
        </p:nvSpPr>
        <p:spPr>
          <a:xfrm>
            <a:off x="311700" y="3274350"/>
            <a:ext cx="45135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Image from ‘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A Single Camera Tracking System (Shin et al.)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’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37" name="Google Shape;137;p22"/>
          <p:cNvSpPr txBox="1"/>
          <p:nvPr>
            <p:ph idx="4294967295" type="body"/>
          </p:nvPr>
        </p:nvSpPr>
        <p:spPr>
          <a:xfrm>
            <a:off x="3958950" y="5797525"/>
            <a:ext cx="45135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Image from ‘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Calibration of Tip Position with Marker-Based Tracking (Koeda et al.)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’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325" y="2852324"/>
            <a:ext cx="3340125" cy="27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4">
            <a:alphaModFix/>
          </a:blip>
          <a:srcRect b="0" l="0" r="0" t="53735"/>
          <a:stretch/>
        </p:blipFill>
        <p:spPr>
          <a:xfrm>
            <a:off x="311700" y="364325"/>
            <a:ext cx="3754159" cy="27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25375" y="3089500"/>
            <a:ext cx="37065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Research Gaps</a:t>
            </a:r>
            <a:endParaRPr sz="3400"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9C254D"/>
                </a:highlight>
                <a:latin typeface="Nunito Medium"/>
                <a:ea typeface="Nunito Medium"/>
                <a:cs typeface="Nunito Medium"/>
                <a:sym typeface="Nunito Medium"/>
              </a:rPr>
              <a:t>No real-time visualization of dynamic movement of internal tissues during surgery</a:t>
            </a:r>
            <a:endParaRPr sz="1800">
              <a:solidFill>
                <a:srgbClr val="FFFFFF"/>
              </a:solidFill>
              <a:highlight>
                <a:srgbClr val="9C254D"/>
              </a:highlight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 Medium"/>
              <a:buChar char="●"/>
            </a:pPr>
            <a:r>
              <a:rPr i="1" lang="en" sz="16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Proper tracking algorithm should be developed and implemented for the intraoperative movements to be tracked</a:t>
            </a:r>
            <a:endParaRPr i="1" sz="16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9C254D"/>
                </a:highlight>
                <a:latin typeface="Nunito Medium"/>
                <a:ea typeface="Nunito Medium"/>
                <a:cs typeface="Nunito Medium"/>
                <a:sym typeface="Nunito Medium"/>
              </a:rPr>
              <a:t>Force feedback is not associated with lumpectomy surgery</a:t>
            </a:r>
            <a:endParaRPr sz="1800">
              <a:solidFill>
                <a:srgbClr val="FFFFFF"/>
              </a:solidFill>
              <a:highlight>
                <a:srgbClr val="9C254D"/>
              </a:highlight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Nunito Medium"/>
              <a:buChar char="●"/>
            </a:pPr>
            <a:r>
              <a:rPr i="1" lang="en" sz="16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B</a:t>
            </a:r>
            <a:r>
              <a:rPr i="1" lang="en" sz="16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etter depth estimation of the tumour </a:t>
            </a:r>
            <a:r>
              <a:rPr i="1" lang="en" sz="16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and could help in positioning of the tool</a:t>
            </a:r>
            <a:endParaRPr i="1" sz="16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Objectives</a:t>
            </a:r>
            <a:endParaRPr sz="3400"/>
          </a:p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/36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311700" y="2075275"/>
            <a:ext cx="85206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main objective of this project is to make the surgical process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more efficient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by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minimizing the healthy tissues removed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along with malignant tissues during surgery while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maintaining a certain safe margin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around them.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AutoNum type="arabicPeriod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To detect the </a:t>
            </a:r>
            <a:r>
              <a:rPr lang="en" sz="18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depth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of the tumour tissue from the breast skin.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AutoNum type="arabicPeriod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To </a:t>
            </a:r>
            <a:r>
              <a:rPr lang="en" sz="18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track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the surgical tool during the surgery process.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AutoNum type="arabicPeriod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To make it easier to </a:t>
            </a:r>
            <a:r>
              <a:rPr lang="en" sz="18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</a:t>
            </a:r>
            <a:r>
              <a:rPr lang="en" sz="18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inimize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amount of healthy tissues removed around the tumour tissues.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66350" y="3086050"/>
            <a:ext cx="3706500" cy="6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Methodology</a:t>
            </a:r>
            <a:endParaRPr sz="3400"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Segmentation</a:t>
            </a:r>
            <a:endParaRPr sz="20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Zone-Defining</a:t>
            </a:r>
            <a:endParaRPr sz="20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Force Feedback</a:t>
            </a:r>
            <a:endParaRPr sz="20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Silicone Phantom</a:t>
            </a:r>
            <a:endParaRPr sz="20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Surgical Tool Tip Tracking</a:t>
            </a:r>
            <a:endParaRPr sz="20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unito SemiBold"/>
              <a:buChar char="●"/>
            </a:pPr>
            <a:r>
              <a:rPr lang="en" sz="20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Tracking Integrated with Force Feedback</a:t>
            </a:r>
            <a:endParaRPr sz="20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Segmentation</a:t>
            </a:r>
            <a:endParaRPr sz="3400"/>
          </a:p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75" y="1807800"/>
            <a:ext cx="3784110" cy="406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416825" y="5929725"/>
            <a:ext cx="3784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Segmentation of breast tissues from MRI (Patient 1) using Materialise Mimics software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575" y="2295451"/>
            <a:ext cx="3911875" cy="26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4936563" y="5060975"/>
            <a:ext cx="337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Cancer tissues in the upper outer quadrant of the right breast with satellite nodules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Segmentation</a:t>
            </a:r>
            <a:endParaRPr sz="3400"/>
          </a:p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16825" y="5929725"/>
            <a:ext cx="3784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Segmentation of breast tissues from MRI (Patient 2) using Materialise Mimics software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98" y="1852600"/>
            <a:ext cx="3933075" cy="406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400" y="2433764"/>
            <a:ext cx="3859500" cy="2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5069188" y="5060975"/>
            <a:ext cx="337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Malignant mass in the retroareolar region of the left breast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Zone-Defining</a:t>
            </a:r>
            <a:endParaRPr sz="3400"/>
          </a:p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311725" y="519970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Zone defining and modification with primitive shapes using Geomagic design X software</a:t>
            </a:r>
            <a:endParaRPr sz="16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38" y="2380100"/>
            <a:ext cx="2661599" cy="240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238" y="2370800"/>
            <a:ext cx="2661600" cy="24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337" y="2371604"/>
            <a:ext cx="2661575" cy="241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Force Feedback</a:t>
            </a:r>
            <a:endParaRPr sz="3400"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311700" y="2075275"/>
            <a:ext cx="85206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Cancerous tissues have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higher stiffness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compared to the normal healthy tissues.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Tumour is stiffer - the resistance force could be higher during incision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Can be used to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estimate the depth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of the tumour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As breast tissues are soft, tumour </a:t>
            </a:r>
            <a:r>
              <a:rPr lang="en" sz="1800">
                <a:solidFill>
                  <a:srgbClr val="9C254D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position could be </a:t>
            </a:r>
            <a:r>
              <a:rPr lang="en" sz="1800">
                <a:solidFill>
                  <a:srgbClr val="9C254D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continuously</a:t>
            </a:r>
            <a:r>
              <a:rPr lang="en" sz="1800">
                <a:solidFill>
                  <a:srgbClr val="9C254D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varying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Depth estimation using force could be</a:t>
            </a:r>
            <a:r>
              <a:rPr b="1" lang="en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irrespective 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of the position of the tissues.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Force Feedback</a:t>
            </a:r>
            <a:endParaRPr sz="3400"/>
          </a:p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/36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311700" y="2075275"/>
            <a:ext cx="85206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Force sensor setup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was made using the Tinkercad online circuit design platform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An actual circuit was further made to use the setup physically.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Force Sensing Resistor (FSR) was used to measure the force.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FSR range: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100 g to 20 kg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Capacitor was used to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stabilize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the force readings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96350" cy="315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350" y="2754340"/>
            <a:ext cx="4847651" cy="410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4413438" y="183850"/>
            <a:ext cx="337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Tinkercad </a:t>
            </a: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Circuit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754313" y="6217625"/>
            <a:ext cx="337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Actual </a:t>
            </a: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Circuit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39050" y="3063450"/>
            <a:ext cx="37065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Contents</a:t>
            </a:r>
            <a:endParaRPr sz="3400"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572000" y="1671450"/>
            <a:ext cx="4166400" cy="3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aven Pro SemiBold"/>
              <a:buAutoNum type="arabicPeriod"/>
            </a:pPr>
            <a:r>
              <a:rPr lang="en" sz="19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Introduction​</a:t>
            </a:r>
            <a:endParaRPr sz="1900">
              <a:solidFill>
                <a:srgbClr val="434343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aven Pro SemiBold"/>
              <a:buAutoNum type="arabicPeriod"/>
            </a:pPr>
            <a:r>
              <a:rPr lang="en" sz="19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Literature Review​</a:t>
            </a:r>
            <a:endParaRPr sz="1900">
              <a:solidFill>
                <a:srgbClr val="434343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aven Pro SemiBold"/>
              <a:buAutoNum type="arabicPeriod"/>
            </a:pPr>
            <a:r>
              <a:rPr lang="en" sz="19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Research Gaps​</a:t>
            </a:r>
            <a:endParaRPr sz="1900">
              <a:solidFill>
                <a:srgbClr val="434343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aven Pro SemiBold"/>
              <a:buAutoNum type="arabicPeriod"/>
            </a:pPr>
            <a:r>
              <a:rPr lang="en" sz="19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Objectives​</a:t>
            </a:r>
            <a:endParaRPr sz="1900">
              <a:solidFill>
                <a:srgbClr val="434343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aven Pro SemiBold"/>
              <a:buAutoNum type="arabicPeriod"/>
            </a:pPr>
            <a:r>
              <a:rPr lang="en" sz="19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Methodology​</a:t>
            </a:r>
            <a:endParaRPr sz="1900">
              <a:solidFill>
                <a:srgbClr val="434343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aven Pro SemiBold"/>
              <a:buAutoNum type="arabicPeriod"/>
            </a:pPr>
            <a:r>
              <a:rPr lang="en" sz="19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Results​</a:t>
            </a:r>
            <a:endParaRPr sz="1900">
              <a:solidFill>
                <a:srgbClr val="434343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aven Pro SemiBold"/>
              <a:buAutoNum type="arabicPeriod"/>
            </a:pPr>
            <a:r>
              <a:rPr lang="en" sz="19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Conclusion and Future Scopes​</a:t>
            </a:r>
            <a:endParaRPr sz="1900">
              <a:solidFill>
                <a:srgbClr val="434343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Maven Pro SemiBold"/>
              <a:buAutoNum type="arabicPeriod"/>
            </a:pPr>
            <a:r>
              <a:rPr lang="en" sz="1900">
                <a:solidFill>
                  <a:srgbClr val="434343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References​</a:t>
            </a:r>
            <a:endParaRPr sz="1900">
              <a:solidFill>
                <a:srgbClr val="434343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Force Feedback</a:t>
            </a:r>
            <a:endParaRPr sz="3400"/>
          </a:p>
        </p:txBody>
      </p:sp>
      <p:sp>
        <p:nvSpPr>
          <p:cNvPr id="219" name="Google Shape;219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311700" y="1829375"/>
            <a:ext cx="8520600" cy="4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float cf = 0.314; //Calibration factor (0.314)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int Reading=0;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float vout;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Serial.begin(9600);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void loop() {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Reading = analogRead(A0);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vout = (Reading*5.0)/1023.0;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vout = vout*cf;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Serial.print("Force Sensor Reading = ");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Serial.print(vout,3);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Serial.print(" kg, ");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Serial.print(vout*9.81,3);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Serial.print(" N, calibration factor = ");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Serial.print(cf,3);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Serial.println("");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delay(500);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5587500" y="34061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alibration factor of 0.314 has been calculated for the FSR using multiple known weights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Silicone Phantom</a:t>
            </a:r>
            <a:endParaRPr sz="3400"/>
          </a:p>
        </p:txBody>
      </p:sp>
      <p:sp>
        <p:nvSpPr>
          <p:cNvPr id="227" name="Google Shape;227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311700" y="1794125"/>
            <a:ext cx="85206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 silicone phantom was used to 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mimic the 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breast and tumour tissues.</a:t>
            </a:r>
            <a:endParaRPr sz="18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Materials used,</a:t>
            </a:r>
            <a:endParaRPr sz="18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Medium"/>
              <a:buAutoNum type="arabicPeriod"/>
            </a:pPr>
            <a:r>
              <a:rPr lang="en" sz="1800">
                <a:solidFill>
                  <a:srgbClr val="9C254D"/>
                </a:solidFill>
                <a:latin typeface="Nunito Medium"/>
                <a:ea typeface="Nunito Medium"/>
                <a:cs typeface="Nunito Medium"/>
                <a:sym typeface="Nunito Medium"/>
              </a:rPr>
              <a:t>Breast tissue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: Silicone LSR Grade 120 (TS: around 0.95 MPa)</a:t>
            </a:r>
            <a:endParaRPr sz="18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Medium"/>
              <a:buAutoNum type="arabicPeriod"/>
            </a:pPr>
            <a:r>
              <a:rPr lang="en" sz="1800">
                <a:solidFill>
                  <a:srgbClr val="9C254D"/>
                </a:solidFill>
                <a:latin typeface="Nunito Medium"/>
                <a:ea typeface="Nunito Medium"/>
                <a:cs typeface="Nunito Medium"/>
                <a:sym typeface="Nunito Medium"/>
              </a:rPr>
              <a:t>Tumour tissue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: Rubber (stiffer material than silicone)</a:t>
            </a:r>
            <a:endParaRPr sz="18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11725" y="3561475"/>
            <a:ext cx="4937100" cy="3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Medium"/>
              <a:buChar char="●"/>
            </a:pP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 </a:t>
            </a:r>
            <a:r>
              <a:rPr lang="en" sz="1800">
                <a:solidFill>
                  <a:srgbClr val="2A3990"/>
                </a:solidFill>
                <a:latin typeface="Nunito Medium"/>
                <a:ea typeface="Nunito Medium"/>
                <a:cs typeface="Nunito Medium"/>
                <a:sym typeface="Nunito Medium"/>
              </a:rPr>
              <a:t>cubic mold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was used to create the silicone casting.</a:t>
            </a:r>
            <a:endParaRPr sz="18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Medium"/>
              <a:buChar char="●"/>
            </a:pP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 rubber piece was </a:t>
            </a:r>
            <a:r>
              <a:rPr lang="en" sz="1800">
                <a:solidFill>
                  <a:srgbClr val="2A3990"/>
                </a:solidFill>
                <a:latin typeface="Nunito Medium"/>
                <a:ea typeface="Nunito Medium"/>
                <a:cs typeface="Nunito Medium"/>
                <a:sym typeface="Nunito Medium"/>
              </a:rPr>
              <a:t>completely immersed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into the liquid silicone.</a:t>
            </a:r>
            <a:endParaRPr sz="18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Medium"/>
              <a:buChar char="●"/>
            </a:pP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The </a:t>
            </a:r>
            <a:r>
              <a:rPr lang="en" sz="1800">
                <a:solidFill>
                  <a:srgbClr val="2A3990"/>
                </a:solidFill>
                <a:latin typeface="Nunito Medium"/>
                <a:ea typeface="Nunito Medium"/>
                <a:cs typeface="Nunito Medium"/>
                <a:sym typeface="Nunito Medium"/>
              </a:rPr>
              <a:t>dimensions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of the silicone cube: 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50mm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x 50mm x 40mm </a:t>
            </a:r>
            <a:endParaRPr sz="18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Medium"/>
              <a:buChar char="●"/>
            </a:pP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The </a:t>
            </a:r>
            <a:r>
              <a:rPr lang="en" sz="1800">
                <a:solidFill>
                  <a:srgbClr val="2A3990"/>
                </a:solidFill>
                <a:latin typeface="Nunito Medium"/>
                <a:ea typeface="Nunito Medium"/>
                <a:cs typeface="Nunito Medium"/>
                <a:sym typeface="Nunito Medium"/>
              </a:rPr>
              <a:t>dimensions </a:t>
            </a:r>
            <a:r>
              <a:rPr lang="en" sz="18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of the rubber piece: 30mm x 20mm x 10mm.</a:t>
            </a:r>
            <a:endParaRPr sz="1800"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150" y="3664825"/>
            <a:ext cx="31623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Surgical Tool Tip Tracking</a:t>
            </a:r>
            <a:endParaRPr sz="3400"/>
          </a:p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311700" y="2151475"/>
            <a:ext cx="85206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Tracking the tool can make the surgery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more efficient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scalpel 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has been used as a basic surgical tool.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CAD model was designed to be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3D printed and fixed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on the scalpel.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optical reflective markers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can be placed on the model.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mathematical relation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has been devised to estimate 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tip coordinates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Surgical Tool Tip Tracking</a:t>
            </a:r>
            <a:endParaRPr sz="3400"/>
          </a:p>
        </p:txBody>
      </p:sp>
      <p:sp>
        <p:nvSpPr>
          <p:cNvPr id="243" name="Google Shape;243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300" y="1979750"/>
            <a:ext cx="3755425" cy="3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311738" y="599205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CAD model of the tracker that could be inserted on the tool head</a:t>
            </a:r>
            <a:endParaRPr sz="16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Surgical Tool Tip Tracking</a:t>
            </a:r>
            <a:endParaRPr sz="3400"/>
          </a:p>
        </p:txBody>
      </p:sp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/36</a:t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311725" y="1936775"/>
            <a:ext cx="85206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coordinates of the reflective markers can be calibrated and 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tracked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continuously.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distances to the tip are </a:t>
            </a:r>
            <a:r>
              <a:rPr b="1" lang="en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fixed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unless a marker is replaced.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313" y="3304275"/>
            <a:ext cx="5663425" cy="32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Surgical Tool Tip Tracking</a:t>
            </a:r>
            <a:endParaRPr sz="3400"/>
          </a:p>
        </p:txBody>
      </p:sp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313" y="3304275"/>
            <a:ext cx="5663425" cy="32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938" y="1992075"/>
            <a:ext cx="328612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Surgical Tool Tip Tracking</a:t>
            </a:r>
            <a:endParaRPr sz="3400"/>
          </a:p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311700" y="1829375"/>
            <a:ext cx="85206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q = points - points(3,:);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e = null(q)'*sqrt(norm(q(1,:))*norm(q(2,:)));</a:t>
            </a:r>
            <a:r>
              <a:rPr lang="en" sz="1500">
                <a:solidFill>
                  <a:srgbClr val="1FBB25"/>
                </a:solidFill>
                <a:latin typeface="Courier New"/>
                <a:ea typeface="Courier New"/>
                <a:cs typeface="Courier New"/>
                <a:sym typeface="Courier New"/>
              </a:rPr>
              <a:t>%vector normal to plane</a:t>
            </a:r>
            <a:endParaRPr sz="1500">
              <a:solidFill>
                <a:srgbClr val="1FBB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trans = (1/3)*sum(points) + e;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p_translated = points - trans;               </a:t>
            </a:r>
            <a:r>
              <a:rPr lang="en" sz="1500">
                <a:solidFill>
                  <a:srgbClr val="1FBB25"/>
                </a:solidFill>
                <a:latin typeface="Courier New"/>
                <a:ea typeface="Courier New"/>
                <a:cs typeface="Courier New"/>
                <a:sym typeface="Courier New"/>
              </a:rPr>
              <a:t>% translate</a:t>
            </a:r>
            <a:endParaRPr sz="1500">
              <a:solidFill>
                <a:srgbClr val="1FBB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w = sum(p_translated.*p_translated,2)-distance.^2;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q1 = p_translated\ones(3,1);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qw = p_translated\w;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 = roots([q1'*q1, (2*qw'*q1-4), qw'*qw]);   </a:t>
            </a:r>
            <a:r>
              <a:rPr lang="en" sz="1500">
                <a:solidFill>
                  <a:srgbClr val="1FBB25"/>
                </a:solidFill>
                <a:latin typeface="Courier New"/>
                <a:ea typeface="Courier New"/>
                <a:cs typeface="Courier New"/>
                <a:sym typeface="Courier New"/>
              </a:rPr>
              <a:t>% A = snew dot snew</a:t>
            </a:r>
            <a:endParaRPr sz="1500">
              <a:solidFill>
                <a:srgbClr val="1FBB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snew = (1/2)*(q1*A.' +qw)';                  </a:t>
            </a:r>
            <a:r>
              <a:rPr lang="en" sz="1500">
                <a:solidFill>
                  <a:srgbClr val="1FBB25"/>
                </a:solidFill>
                <a:latin typeface="Courier New"/>
                <a:ea typeface="Courier New"/>
                <a:cs typeface="Courier New"/>
                <a:sym typeface="Courier New"/>
              </a:rPr>
              <a:t>% one row of (x,y,z)</a:t>
            </a:r>
            <a:endParaRPr sz="1500">
              <a:solidFill>
                <a:srgbClr val="1FBB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tip_coordinates = snew + trans;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311700" y="5077025"/>
            <a:ext cx="85206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MATLAB code was made to compute the tool tip coordinates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With known marker coordinates and distances to the tip, tip coordinates can be calculated.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60"/>
              <a:t>Tracking Integrated with Force Feedback</a:t>
            </a:r>
            <a:endParaRPr sz="3060"/>
          </a:p>
        </p:txBody>
      </p:sp>
      <p:sp>
        <p:nvSpPr>
          <p:cNvPr id="275" name="Google Shape;275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9"/>
          <p:cNvSpPr txBox="1"/>
          <p:nvPr/>
        </p:nvSpPr>
        <p:spPr>
          <a:xfrm>
            <a:off x="311700" y="2227675"/>
            <a:ext cx="85206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tool tip 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tracking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can be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integrated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with the force feedback system.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slit gap is provided in the tracker model to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place the FSR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esistive force 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on the scalpel could be directly transmitted to the FSR.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ser’s interference with the force readings could be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minimized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tool head can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touch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the FSR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directly through the hole.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2359" y="243725"/>
            <a:ext cx="2979275" cy="31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663" y="3540600"/>
            <a:ext cx="6430646" cy="31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6182371" y="333550"/>
            <a:ext cx="240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Tracker Model with a slit gap for FSR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1"/>
          <p:cNvSpPr txBox="1"/>
          <p:nvPr/>
        </p:nvSpPr>
        <p:spPr>
          <a:xfrm>
            <a:off x="3368846" y="2985225"/>
            <a:ext cx="240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Complete Setup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38" y="144550"/>
            <a:ext cx="6567525" cy="28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322" y="3505200"/>
            <a:ext cx="4699365" cy="28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3368846" y="6348425"/>
            <a:ext cx="240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During Operation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Introduction</a:t>
            </a:r>
            <a:endParaRPr sz="3400"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11725" y="1971733"/>
            <a:ext cx="85206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Nunito SemiBold"/>
              <a:buChar char="➔"/>
            </a:pP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Breast cancer is the </a:t>
            </a:r>
            <a:r>
              <a:rPr lang="en" sz="19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most common type</a:t>
            </a: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of cancer in women globally.</a:t>
            </a:r>
            <a:endParaRPr sz="19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Nunito SemiBold"/>
              <a:buChar char="➔"/>
            </a:pPr>
            <a:r>
              <a:rPr lang="en" sz="19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25.8%</a:t>
            </a: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of the new cancer cases in women diagnosed in 2020.</a:t>
            </a:r>
            <a:endParaRPr sz="19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Nunito SemiBold"/>
              <a:buChar char="➔"/>
            </a:pP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Mastectomy, lumpectomy, radiotherapy and chemotherapy.</a:t>
            </a:r>
            <a:endParaRPr sz="19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Nunito SemiBold"/>
              <a:buChar char="➔"/>
            </a:pPr>
            <a:r>
              <a:rPr lang="en" sz="19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Invasive Ductal Carcinoma</a:t>
            </a: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is the most common type of breast cancer.</a:t>
            </a:r>
            <a:endParaRPr sz="19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 SemiBold"/>
              <a:buChar char="◆"/>
            </a:pPr>
            <a:r>
              <a:rPr lang="en" sz="1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Ductal carcinoma - starts in the milk ducts</a:t>
            </a:r>
            <a:endParaRPr sz="15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Nunito SemiBold"/>
              <a:buChar char="◆"/>
            </a:pPr>
            <a:r>
              <a:rPr lang="en" sz="15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Invasive ductal carcinoma - when it spreads to the outer tissues and lymph nodes</a:t>
            </a:r>
            <a:endParaRPr sz="15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Nunito SemiBold"/>
              <a:buChar char="➔"/>
            </a:pP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</a:t>
            </a:r>
            <a:r>
              <a:rPr lang="en" sz="19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healing time</a:t>
            </a: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is much longer if patient undergoes mastectomy.</a:t>
            </a:r>
            <a:endParaRPr sz="19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Nunito SemiBold"/>
              <a:buChar char="➔"/>
            </a:pP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Lumpectomy is a better option regarding </a:t>
            </a:r>
            <a:r>
              <a:rPr lang="en" sz="19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recovery time</a:t>
            </a: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and preserving the </a:t>
            </a:r>
            <a:r>
              <a:rPr lang="en" sz="19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original appearance</a:t>
            </a: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.</a:t>
            </a:r>
            <a:endParaRPr sz="19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434343"/>
              </a:buClr>
              <a:buSzPts val="1900"/>
              <a:buFont typeface="Nunito SemiBold"/>
              <a:buChar char="➔"/>
            </a:pPr>
            <a:r>
              <a:rPr lang="en" sz="19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Ultrasound (US) imaging is used for intraoperative surgical guidance.</a:t>
            </a:r>
            <a:endParaRPr sz="19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60"/>
              <a:t>Tracking Integrated with Force Feedback</a:t>
            </a:r>
            <a:endParaRPr sz="3060"/>
          </a:p>
        </p:txBody>
      </p:sp>
      <p:sp>
        <p:nvSpPr>
          <p:cNvPr id="299" name="Google Shape;299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/36</a:t>
            </a:r>
            <a:endParaRPr/>
          </a:p>
        </p:txBody>
      </p:sp>
      <p:sp>
        <p:nvSpPr>
          <p:cNvPr id="300" name="Google Shape;300;p42"/>
          <p:cNvSpPr txBox="1"/>
          <p:nvPr/>
        </p:nvSpPr>
        <p:spPr>
          <a:xfrm>
            <a:off x="311700" y="5051650"/>
            <a:ext cx="85206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Force feedback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readings were taken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while operating the scalpel.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Incision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was made </a:t>
            </a:r>
            <a:r>
              <a:rPr b="1" lang="en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away and far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from the rubber piece - (a)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Incision was made </a:t>
            </a:r>
            <a:r>
              <a:rPr b="1" lang="en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towards and close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to the rubber piece - (b)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5" y="1982013"/>
            <a:ext cx="3701150" cy="25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575" y="1982024"/>
            <a:ext cx="3777881" cy="25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2234300" y="4571175"/>
            <a:ext cx="46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(a)</a:t>
            </a:r>
            <a:endParaRPr sz="11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6352225" y="4571175"/>
            <a:ext cx="54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(b)</a:t>
            </a:r>
            <a:endParaRPr sz="11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Results</a:t>
            </a:r>
            <a:endParaRPr sz="3400"/>
          </a:p>
        </p:txBody>
      </p:sp>
      <p:sp>
        <p:nvSpPr>
          <p:cNvPr id="310" name="Google Shape;310;p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3"/>
          <p:cNvSpPr txBox="1"/>
          <p:nvPr/>
        </p:nvSpPr>
        <p:spPr>
          <a:xfrm>
            <a:off x="311700" y="1922875"/>
            <a:ext cx="85206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MR images were successfully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segmented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and 3D models of breast tissues were obtained.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Zone-defining has been performed.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MATLAB code was run with a set of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positions of the markers and distances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to the tooltip.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895150" y="4089525"/>
            <a:ext cx="6945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points = [109.32 26.72 67.71; 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134.07 59.70 67.71; 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109.32 92.68 67.71];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distance = [157.70 178.75 157.70]';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895150" y="5184225"/>
            <a:ext cx="6945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UTPUT</a:t>
            </a:r>
            <a:r>
              <a:rPr b="1"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tip_coordinates =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-43.3546   59.7000   45.9824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-43.3546   59.7000   89.4376</a:t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Results</a:t>
            </a:r>
            <a:endParaRPr sz="3400"/>
          </a:p>
        </p:txBody>
      </p:sp>
      <p:sp>
        <p:nvSpPr>
          <p:cNvPr id="319" name="Google Shape;319;p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4"/>
          <p:cNvSpPr txBox="1"/>
          <p:nvPr/>
        </p:nvSpPr>
        <p:spPr>
          <a:xfrm>
            <a:off x="311700" y="1922875"/>
            <a:ext cx="8520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FSR sensor was placed in the slit and integrated successfully with the tracking system.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500" y="3093184"/>
            <a:ext cx="5651050" cy="29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4"/>
          <p:cNvSpPr txBox="1"/>
          <p:nvPr/>
        </p:nvSpPr>
        <p:spPr>
          <a:xfrm>
            <a:off x="1340274" y="6272225"/>
            <a:ext cx="646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Graph comparing force feedback for the two </a:t>
            </a: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incision cases 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Results</a:t>
            </a:r>
            <a:endParaRPr sz="3400"/>
          </a:p>
        </p:txBody>
      </p:sp>
      <p:sp>
        <p:nvSpPr>
          <p:cNvPr id="328" name="Google Shape;328;p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5"/>
          <p:cNvSpPr txBox="1"/>
          <p:nvPr/>
        </p:nvSpPr>
        <p:spPr>
          <a:xfrm>
            <a:off x="2333550" y="6138700"/>
            <a:ext cx="4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Example Readings for both incision cases</a:t>
            </a:r>
            <a:endParaRPr sz="15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311700" y="1922875"/>
            <a:ext cx="85206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readings clearly display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higher force feedback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when cut was made at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towards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the rubber piece.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stiffness difference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could be measured using a FSR successfully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Also proves the working of the ‘</a:t>
            </a:r>
            <a:r>
              <a:rPr b="1" lang="en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Tracking + Force feedback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’ setup designed.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610950" y="3869875"/>
            <a:ext cx="3650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0.000 kg, 0.000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0.031 kg, 0.301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0.048 kg, 0.467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0.049 kg, 0.482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0.052 kg, 0.512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0.061 kg, 0.602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0.063 kg, 0.617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0.064 kg, 0.632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0.068 kg, 0.662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4821750" y="3869875"/>
            <a:ext cx="3650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0.000 kg, 0.000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0.041 kg, 0.406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0.100 kg, 0.979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0.110 kg, 1.084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0.114 kg, 1.114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0.115 kg, 1.129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0.120 kg, 1.174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0.124 kg, 1.219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Force Sensor Reading = 0.126 kg, 1.235 N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Conclusions</a:t>
            </a:r>
            <a:endParaRPr sz="3400"/>
          </a:p>
        </p:txBody>
      </p:sp>
      <p:sp>
        <p:nvSpPr>
          <p:cNvPr id="338" name="Google Shape;338;p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46"/>
          <p:cNvSpPr txBox="1"/>
          <p:nvPr/>
        </p:nvSpPr>
        <p:spPr>
          <a:xfrm>
            <a:off x="311700" y="1999075"/>
            <a:ext cx="85206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3D modelling of MR images could immensely aid with the </a:t>
            </a:r>
            <a:r>
              <a:rPr lang="en" sz="1800">
                <a:solidFill>
                  <a:srgbClr val="9C254D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visualization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of the tissues.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Zone-defining process could help the surgeon to plan 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shape of the cut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and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modify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easily.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3D tool tracking can greatly improve 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accuracy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and 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confidence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of the surgeon.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stiffer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the material, the </a:t>
            </a:r>
            <a:r>
              <a:rPr lang="en" sz="1800">
                <a:solidFill>
                  <a:srgbClr val="9C254D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higher the force feedback.</a:t>
            </a:r>
            <a:endParaRPr sz="1800">
              <a:solidFill>
                <a:srgbClr val="9C254D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Force feedback could aid in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depth estimation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FSR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fixed behind the tool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could provide quite accurate readings.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Future Scopes</a:t>
            </a:r>
            <a:endParaRPr sz="3400"/>
          </a:p>
        </p:txBody>
      </p:sp>
      <p:sp>
        <p:nvSpPr>
          <p:cNvPr id="345" name="Google Shape;345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7"/>
          <p:cNvSpPr txBox="1"/>
          <p:nvPr/>
        </p:nvSpPr>
        <p:spPr>
          <a:xfrm>
            <a:off x="311700" y="1999075"/>
            <a:ext cx="85206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3D model segmented can be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registered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in the trackable 3D space.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Better shapes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can be used to accurately zone-define.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tracking algorithm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can be made to incorporate the mathematical relations formed.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➔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Smaller FSR and setup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can be developed to make it more comfortable for the surgeon.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idx="1" type="body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References</a:t>
            </a:r>
            <a:endParaRPr sz="3400"/>
          </a:p>
        </p:txBody>
      </p:sp>
      <p:sp>
        <p:nvSpPr>
          <p:cNvPr id="352" name="Google Shape;352;p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/36</a:t>
            </a:r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348000" y="76200"/>
            <a:ext cx="8448000" cy="5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Łukasiewicz, S., Czeczelewski, M., Forma, A., Baj, J., Sitarz, R., &amp; Stanisławek, A. (2021). Breast Cancer-Epidemiology, Risk Factors, Classification, Prognostic Markers, and Current Treatment Strategies-An Updated Review. Cancers, 13(17), 4287.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Scholl, A. R., &amp; Flanagan, M. B. (2020). Educational Case: Invasive Ductal Carcinoma of the Breast. Academic pathology, 7, 2374289519897390. https://doi.org/10.1177/2374289519897390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Ukimura, O., &amp; Gill, I. S. (2008). Imaging-assisted endoscopic surgery: Cleveland Clinic experience. Journal of endourology, 22(4), 803-810.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Panasyuk, S. V., Yang, S., Faller, D. V., Ngo, D., Lew, R. A., Freeman, J. E., &amp; Rogers, A. E. (2007). Medical hyperspectral imaging to facilitate residual tumor identification during surgery. Cancer biology &amp; therapy, 6(3), 439-446.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Ramiao, N. G., Martins, P. S., Rynkevic, R., Fernandes, A. A., Barroso, M., &amp; Santos, D. C. (2016). Biomechanical properties of breast tissue, a state-of-the-art review. Biomechanics and modeling in mechanobiology, 15, 1307-1323.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Wang, G., &amp; Xu, Q. (2017). Design and development of a piezo-driven microinjection system with force feedback. Advanced Robotics, 31(23-24), 1349-1359.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Li, K., Pan, B., Gao, W. P., Feng, H. B., Fu, Y. L., &amp; Wang, S. G. (2015). Miniature 6-axis force/torque sensor for force feedback in robot-assisted minimally invasive surgery. Journal of Central South University, 22(12), 4566-4577.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Liu, Z., Wang, C., Chen, Z., Sui, J.: The advance of surgical blades in cutting soft biological tissue: a review.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Shin, S., Kim, Y., Cho, H., Lee, D., Park, S., Kim, G.J., Kim, L.: A single camera tracking system for 3D position, grasper angle, and rolling angle of laparoscopic instruments. International Journal of Precision Engineering and Manufacturing. 15, 2155–2160 (2014).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https://doi.org/10.1007/s12541-014-0576-6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Koeda, M., Yano, D., Doi, M., Onishi, K., Noborio, H.: Calibration of Surgical Knife-Tip Position with Marker-Based Optical Tracking Camera and Precise Evaluation of Its Measurement Accuracy. Journal of Bioinformatics and Neuroscience (JBINS). 4, 155–159 (2018)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AutoNum type="arabicPeriod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Adriano (https://math.stackexchange.com/users/76987/adriano), Finding the 3D coordinates of an unknown point from three known points, URL (version: 2013-05-14):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https://math.stackexchange.com/q/391116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Literature Review</a:t>
            </a:r>
            <a:endParaRPr sz="3400"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311725" y="1897625"/>
            <a:ext cx="42603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Imaging-Assisted Endoscopic Surgery (Ukimura and Gill):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Ultrasound real-time imaging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Synchronisation of the real-time US image with higher resolution images of CT/MRI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Augmented reality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(AR) was used in laparoscopic surgery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Colours were projected on tissues during laparoscopy for precision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Static images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(MRI/CT) were used for guidance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No dynamic tracking feature</a:t>
            </a:r>
            <a:endParaRPr sz="1800">
              <a:solidFill>
                <a:srgbClr val="D23369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572000" y="1897625"/>
            <a:ext cx="42603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Medical Hyperspectral Imaging (Panasyuk et al.):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Used for removing residual cancer tissues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Spectroscopic method that generates a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map of the region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using biomarkers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Focussed on lumpectomy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map of various colours to distinguish the cancer cells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Only a </a:t>
            </a:r>
            <a:r>
              <a:rPr lang="en" sz="1800">
                <a:solidFill>
                  <a:srgbClr val="D23369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static spectral image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to guide the surgeons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Literature Review</a:t>
            </a:r>
            <a:endParaRPr sz="3400"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182375" y="1897625"/>
            <a:ext cx="42603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Surgical Blades in Cutting Soft Biological Tissue (Liu et al.)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: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eview of several cutting mechanisms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Soft tissue type, blade material,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cutting parameters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, and the amount of damage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Cutting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methods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: incising, puncturing, shearing, and shaving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Cutting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phases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: 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eformation, rupture, intermediate, and steady</a:t>
            </a:r>
            <a:endParaRPr sz="1800">
              <a:solidFill>
                <a:srgbClr val="D23369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442675" y="1897625"/>
            <a:ext cx="4578600" cy="4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Biomechanical Properties of Breast Tissue (Ramiao et al.):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Mechanical testing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of ex vivo breast tissues and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MR Elastography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for in vivo tissues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Ex vivo tumour tissues showed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5 times elasticity 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of the normal fat tissue and glandular tissue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MR Elastography showed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1.5-2 times elasticity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for in vivo tumour tissues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Tumour tissues were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harder and stiffer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than the healthy normal tissues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 from ‘Biomechanical properties of breast tissue (Ramiao et al.)’</a:t>
            </a:r>
            <a:endParaRPr sz="1100"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050" y="1020342"/>
            <a:ext cx="6569499" cy="40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Literature Review</a:t>
            </a:r>
            <a:endParaRPr sz="3400"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/36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16050" y="1897625"/>
            <a:ext cx="42603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Piezo-driven Microinjection System with Force Feedback (Wang and Xu):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Microinjection system driven by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piezoelectric actuators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Strain gauge and piezoelectric actuators put together to transfer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electrical signal into movement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Force sensor on the cells to measure the indentation force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Controlled and linear motion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of the injector, unlike hand operation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4572000" y="1897625"/>
            <a:ext cx="42603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Force Feedback in Robot-assisted Minimally Invasive Surgery (Kun et al.):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Resistance-based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miniature force sensor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Flexible structure generates the strain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Strain gauge attached record the resistance variance and voltage changes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Voltage variance is calibrated to give 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force feedback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4294967295" type="body"/>
          </p:nvPr>
        </p:nvSpPr>
        <p:spPr>
          <a:xfrm>
            <a:off x="311700" y="3032150"/>
            <a:ext cx="45135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Image from ‘Piezo-driven microinjection system (Wang, Xu)’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1300"/>
            <a:ext cx="5183848" cy="24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0600" y="2803550"/>
            <a:ext cx="2811850" cy="28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3958950" y="5797525"/>
            <a:ext cx="45135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Image from ‘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Force feedback in robot-assisted minimally invasive surgery (Kun et al.)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’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Literature Review</a:t>
            </a:r>
            <a:endParaRPr sz="3400"/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216050" y="1897625"/>
            <a:ext cx="42603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 Single Camera Tracking System for 3D Position 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(Shin et al.):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3D position-tracking system for 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laparoscopic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surgical tool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Five optical reflective markers placed collinearly at tip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probe had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four spherical reflective markers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igh-level tracking algorithm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was used to extract tool positions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572000" y="1897625"/>
            <a:ext cx="42603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Calibration of Tip Position with Marker-Based Tracking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(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Koeda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et al.):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eveloped a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liver surgery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tracking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system for the surgical tool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eformation of the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liver was tracked</a:t>
            </a: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too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Special markers were set on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top of the knife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434343"/>
              </a:buClr>
              <a:buSzPts val="1800"/>
              <a:buFont typeface="Nunito SemiBold"/>
              <a:buChar char="●"/>
            </a:pPr>
            <a:r>
              <a:rPr lang="en" sz="18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Error between the markers and the estimated knife-tip position was </a:t>
            </a:r>
            <a:r>
              <a:rPr lang="en" sz="1800">
                <a:solidFill>
                  <a:srgbClr val="2A399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0.3 mm</a:t>
            </a:r>
            <a:endParaRPr sz="1800">
              <a:solidFill>
                <a:srgbClr val="2A3990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